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68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771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293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53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42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8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80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63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72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05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5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983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66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94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2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0308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906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559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62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215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54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99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B0A76-85EB-4B82-82CA-7E83E45B8799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50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4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4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3.gif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26.png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5.gif"/><Relationship Id="rId5" Type="http://schemas.openxmlformats.org/officeDocument/2006/relationships/image" Target="../media/image33.gif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6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48.jpg"/><Relationship Id="rId5" Type="http://schemas.openxmlformats.org/officeDocument/2006/relationships/image" Target="../media/image33.gif"/><Relationship Id="rId4" Type="http://schemas.openxmlformats.org/officeDocument/2006/relationships/image" Target="../media/image44.jpeg"/><Relationship Id="rId9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5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53.jpg"/><Relationship Id="rId5" Type="http://schemas.openxmlformats.org/officeDocument/2006/relationships/image" Target="../media/image52.jpeg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6.jp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24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7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.jpg"/><Relationship Id="rId5" Type="http://schemas.openxmlformats.org/officeDocument/2006/relationships/image" Target="../media/image38.jpe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2143" y="1"/>
            <a:ext cx="11913080" cy="1470025"/>
          </a:xfrm>
        </p:spPr>
        <p:txBody>
          <a:bodyPr>
            <a:noAutofit/>
          </a:bodyPr>
          <a:lstStyle/>
          <a:p>
            <a:r>
              <a:rPr lang="nl-NL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De </a:t>
            </a:r>
            <a:r>
              <a:rPr lang="nl-NL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vroege middeleeuwen</a:t>
            </a:r>
            <a:endParaRPr lang="nl-NL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73216"/>
            <a:ext cx="6400800" cy="1752600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</a:rPr>
              <a:t>Tijd van monniken en ridders</a:t>
            </a:r>
          </a:p>
          <a:p>
            <a:r>
              <a:rPr lang="nl-NL" b="1" dirty="0" smtClean="0">
                <a:solidFill>
                  <a:schemeClr val="tx1"/>
                </a:solidFill>
              </a:rPr>
              <a:t>500 – 1000 na Chr.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13" y="5445224"/>
            <a:ext cx="935349" cy="10789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782" y="1371600"/>
            <a:ext cx="4624504" cy="338919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503712" y="4665330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Leenheren en leenmannen</a:t>
            </a:r>
            <a:endParaRPr lang="nl-N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192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45" y="1030878"/>
            <a:ext cx="4754600" cy="5788725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4132" y="158091"/>
            <a:ext cx="10515600" cy="764935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Leenstelsel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02032" y="1078992"/>
            <a:ext cx="668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Leenman leent stuk grond van zijn leenheer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Adel</a:t>
            </a:r>
            <a:r>
              <a:rPr lang="nl-NL" sz="2400" b="1" dirty="0" smtClean="0"/>
              <a:t>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Bijv.: hertog van een hertogdom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Leenman leent ook weer uit</a:t>
            </a:r>
            <a:endParaRPr lang="nl-NL" sz="2400" b="1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Achterleenman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Achterleenmannen lenen ook uit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err="1" smtClean="0"/>
              <a:t>Achterachterleenmannen</a:t>
            </a:r>
            <a:r>
              <a:rPr lang="nl-NL" sz="2400" b="1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Enzovoort </a:t>
            </a:r>
          </a:p>
          <a:p>
            <a:pPr>
              <a:lnSpc>
                <a:spcPct val="150000"/>
              </a:lnSpc>
            </a:pPr>
            <a:endParaRPr lang="nl-NL" sz="2400" b="1" dirty="0"/>
          </a:p>
        </p:txBody>
      </p:sp>
      <p:sp>
        <p:nvSpPr>
          <p:cNvPr id="3" name="Ovaal 2"/>
          <p:cNvSpPr/>
          <p:nvPr/>
        </p:nvSpPr>
        <p:spPr>
          <a:xfrm>
            <a:off x="8878824" y="1078992"/>
            <a:ext cx="3026384" cy="294436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8967216" y="3480816"/>
            <a:ext cx="3026384" cy="294436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58" y="1421666"/>
            <a:ext cx="5532462" cy="5003518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5561683" y="1688803"/>
            <a:ext cx="12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Koning</a:t>
            </a:r>
            <a:endParaRPr lang="nl-N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561683" y="3009105"/>
            <a:ext cx="1589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Hoge adel</a:t>
            </a:r>
            <a:endParaRPr lang="nl-N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550557" y="4023360"/>
            <a:ext cx="1524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Ridders </a:t>
            </a:r>
          </a:p>
          <a:p>
            <a:r>
              <a:rPr lang="nl-NL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(lage adel)</a:t>
            </a:r>
            <a:endParaRPr lang="nl-N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5561683" y="5598747"/>
            <a:ext cx="12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Horigen</a:t>
            </a:r>
            <a:endParaRPr lang="nl-N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827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621">
        <p:random/>
      </p:transition>
    </mc:Choice>
    <mc:Fallback xmlns="">
      <p:transition spd="slow" advTm="7462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-0.20429 -0.0067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1" y="-34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-0.2043 -0.0067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1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animBg="1"/>
      <p:bldP spid="3" grpId="1" animBg="1"/>
      <p:bldP spid="3" grpId="2" animBg="1"/>
      <p:bldP spid="15" grpId="0" animBg="1"/>
      <p:bldP spid="15" grpId="1" animBg="1"/>
      <p:bldP spid="15" grpId="2" animBg="1"/>
      <p:bldP spid="2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82" y="1102731"/>
            <a:ext cx="2998304" cy="4275003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445" y="4462438"/>
            <a:ext cx="3245413" cy="216225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592" y="4131864"/>
            <a:ext cx="3322320" cy="2491740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567" y="4361785"/>
            <a:ext cx="3305170" cy="2336698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4132" y="158091"/>
            <a:ext cx="10515600" cy="764935"/>
          </a:xfrm>
        </p:spPr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Vazal: rechten en plichten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25" y="759634"/>
            <a:ext cx="4239748" cy="496519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PIJL-RECHTS 1"/>
          <p:cNvSpPr/>
          <p:nvPr/>
        </p:nvSpPr>
        <p:spPr>
          <a:xfrm>
            <a:off x="3892062" y="1416294"/>
            <a:ext cx="4243753" cy="1477108"/>
          </a:xfrm>
          <a:prstGeom prst="rightArrow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tx1"/>
                </a:solidFill>
              </a:rPr>
              <a:t>STUK GROND MET HORIGEN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3" name="PIJL-LINKS 2"/>
          <p:cNvSpPr/>
          <p:nvPr/>
        </p:nvSpPr>
        <p:spPr>
          <a:xfrm>
            <a:off x="3892062" y="3618034"/>
            <a:ext cx="4243753" cy="1476000"/>
          </a:xfrm>
          <a:prstGeom prst="leftArrow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</a:rPr>
              <a:t>TROUW AAN DE HEER</a:t>
            </a:r>
          </a:p>
          <a:p>
            <a:pPr algn="ctr"/>
            <a:r>
              <a:rPr lang="nl-NL" b="1" dirty="0" smtClean="0">
                <a:solidFill>
                  <a:schemeClr val="tx1"/>
                </a:solidFill>
              </a:rPr>
              <a:t>RAAD &amp; DAAD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5396022"/>
            <a:ext cx="3476625" cy="1409005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645036" y="2563220"/>
            <a:ext cx="3738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 smtClean="0"/>
              <a:t>Inkomsten voor de leenman</a:t>
            </a:r>
            <a:endParaRPr lang="nl-NL" sz="2400" b="1" i="1" dirty="0"/>
          </a:p>
        </p:txBody>
      </p:sp>
      <p:sp>
        <p:nvSpPr>
          <p:cNvPr id="17" name="Tekstvak 16"/>
          <p:cNvSpPr txBox="1"/>
          <p:nvPr/>
        </p:nvSpPr>
        <p:spPr>
          <a:xfrm>
            <a:off x="4640925" y="4748498"/>
            <a:ext cx="4137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i="1" dirty="0" smtClean="0"/>
              <a:t>Militaire diensten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i="1" dirty="0" smtClean="0"/>
              <a:t>Besturen van een gebied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i="1" dirty="0" smtClean="0"/>
              <a:t>Recht spreken in een gebied</a:t>
            </a:r>
            <a:endParaRPr lang="nl-NL" sz="24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55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2249">
        <p:random/>
      </p:transition>
    </mc:Choice>
    <mc:Fallback xmlns="">
      <p:transition spd="slow" advTm="8224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0.64166 0.003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8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-0.6513 0.0002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6513 0.0002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-0.6513 0.0002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9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build="p"/>
      <p:bldP spid="1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42" y="478806"/>
            <a:ext cx="6332578" cy="592040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47189" y="82171"/>
            <a:ext cx="3469717" cy="1325563"/>
          </a:xfrm>
        </p:spPr>
        <p:txBody>
          <a:bodyPr/>
          <a:lstStyle/>
          <a:p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Leenstelsel</a:t>
            </a:r>
            <a:endParaRPr lang="nl-N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4294967295"/>
          </p:nvPr>
        </p:nvSpPr>
        <p:spPr>
          <a:xfrm>
            <a:off x="98549" y="1170432"/>
            <a:ext cx="7036714" cy="553211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nl-NL" sz="4400" b="1" dirty="0" smtClean="0"/>
              <a:t>Voordelen</a:t>
            </a:r>
          </a:p>
          <a:p>
            <a:pPr>
              <a:lnSpc>
                <a:spcPct val="170000"/>
              </a:lnSpc>
            </a:pPr>
            <a:r>
              <a:rPr lang="nl-NL" sz="4400" b="1" dirty="0" smtClean="0"/>
              <a:t>Veel bestuurders nodig</a:t>
            </a:r>
          </a:p>
          <a:p>
            <a:pPr>
              <a:lnSpc>
                <a:spcPct val="170000"/>
              </a:lnSpc>
            </a:pPr>
            <a:r>
              <a:rPr lang="nl-NL" sz="4400" b="1" dirty="0" smtClean="0"/>
              <a:t>Adel </a:t>
            </a:r>
          </a:p>
          <a:p>
            <a:pPr>
              <a:lnSpc>
                <a:spcPct val="170000"/>
              </a:lnSpc>
              <a:buNone/>
            </a:pPr>
            <a:r>
              <a:rPr lang="nl-NL" sz="4400" b="1" dirty="0" smtClean="0"/>
              <a:t>	</a:t>
            </a:r>
            <a:r>
              <a:rPr lang="nl-NL" sz="4400" b="1" dirty="0" smtClean="0">
                <a:sym typeface="Wingdings" pitchFamily="2" charset="2"/>
              </a:rPr>
              <a:t> </a:t>
            </a:r>
            <a:r>
              <a:rPr lang="nl-NL" sz="4400" b="1" dirty="0" smtClean="0"/>
              <a:t>trouwe en goede bestuurders</a:t>
            </a:r>
          </a:p>
          <a:p>
            <a:pPr>
              <a:buNone/>
            </a:pPr>
            <a:endParaRPr lang="nl-NL" sz="4400" b="1" dirty="0" smtClean="0"/>
          </a:p>
          <a:p>
            <a:pPr>
              <a:buNone/>
            </a:pPr>
            <a:r>
              <a:rPr lang="nl-NL" sz="4400" b="1" dirty="0" smtClean="0"/>
              <a:t>Nadelen</a:t>
            </a:r>
          </a:p>
          <a:p>
            <a:pPr>
              <a:lnSpc>
                <a:spcPct val="170000"/>
              </a:lnSpc>
            </a:pPr>
            <a:r>
              <a:rPr lang="nl-NL" sz="4400" b="1" dirty="0" smtClean="0"/>
              <a:t>Versnippering van de macht</a:t>
            </a:r>
          </a:p>
          <a:p>
            <a:pPr>
              <a:lnSpc>
                <a:spcPct val="170000"/>
              </a:lnSpc>
            </a:pPr>
            <a:r>
              <a:rPr lang="nl-NL" sz="4400" b="1" dirty="0" smtClean="0"/>
              <a:t>Vazallen gedragen zich als eigenaar</a:t>
            </a:r>
          </a:p>
          <a:p>
            <a:pPr>
              <a:lnSpc>
                <a:spcPct val="170000"/>
              </a:lnSpc>
            </a:pPr>
            <a:r>
              <a:rPr lang="nl-NL" sz="4400" b="1" dirty="0" smtClean="0"/>
              <a:t>Vazallen laten hun kinderen het leen erven</a:t>
            </a:r>
          </a:p>
          <a:p>
            <a:pPr>
              <a:lnSpc>
                <a:spcPct val="170000"/>
              </a:lnSpc>
            </a:pPr>
            <a:r>
              <a:rPr lang="nl-NL" sz="4400" b="1" dirty="0" smtClean="0"/>
              <a:t>Kinderen zijn niet altijd goede bestuurders</a:t>
            </a:r>
          </a:p>
          <a:p>
            <a:pPr>
              <a:buNone/>
            </a:pPr>
            <a:endParaRPr lang="nl-NL" b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146" y="2784737"/>
            <a:ext cx="1124833" cy="1686658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21" y="744953"/>
            <a:ext cx="774993" cy="809788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429" y="1794255"/>
            <a:ext cx="774993" cy="809788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618" y="3338080"/>
            <a:ext cx="774993" cy="809788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128" y="1901270"/>
            <a:ext cx="774993" cy="809788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25" y="4657474"/>
            <a:ext cx="774993" cy="809788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53" y="2702737"/>
            <a:ext cx="774993" cy="809788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042" y="4802872"/>
            <a:ext cx="774993" cy="809788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640" y="1515902"/>
            <a:ext cx="476098" cy="491260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718" y="2378721"/>
            <a:ext cx="476098" cy="491260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450" y="1820613"/>
            <a:ext cx="476098" cy="491260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718" y="2408387"/>
            <a:ext cx="476098" cy="491260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138" y="1870240"/>
            <a:ext cx="476098" cy="491260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23" y="2927469"/>
            <a:ext cx="600710" cy="619841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80" y="3674878"/>
            <a:ext cx="600710" cy="619841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279" y="2974636"/>
            <a:ext cx="600710" cy="619841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902" y="3758959"/>
            <a:ext cx="600710" cy="619841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083" y="2967801"/>
            <a:ext cx="600710" cy="619841"/>
          </a:xfrm>
          <a:prstGeom prst="rect">
            <a:avLst/>
          </a:prstGeom>
        </p:spPr>
      </p:pic>
      <p:pic>
        <p:nvPicPr>
          <p:cNvPr id="34" name="Afbeelding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79" y="824148"/>
            <a:ext cx="562120" cy="809788"/>
          </a:xfrm>
          <a:prstGeom prst="rect">
            <a:avLst/>
          </a:prstGeom>
        </p:spPr>
      </p:pic>
      <p:pic>
        <p:nvPicPr>
          <p:cNvPr id="35" name="Afbeelding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724" y="4686478"/>
            <a:ext cx="562120" cy="809788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42" y="118849"/>
            <a:ext cx="6332578" cy="65634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559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8379">
        <p:random/>
      </p:transition>
    </mc:Choice>
    <mc:Fallback xmlns="">
      <p:transition spd="slow" advTm="9837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42" y="478806"/>
            <a:ext cx="6332578" cy="592040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0029" y="82171"/>
            <a:ext cx="5887851" cy="1325563"/>
          </a:xfrm>
        </p:spPr>
        <p:txBody>
          <a:bodyPr>
            <a:normAutofit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Einde Frankische Rijk</a:t>
            </a:r>
            <a:endParaRPr lang="nl-N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4294967295"/>
          </p:nvPr>
        </p:nvSpPr>
        <p:spPr>
          <a:xfrm>
            <a:off x="98549" y="1170433"/>
            <a:ext cx="7036714" cy="4919472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nl-NL" sz="2400" b="1" dirty="0"/>
              <a:t>Plunderende Vikingen</a:t>
            </a:r>
          </a:p>
          <a:p>
            <a:pPr>
              <a:lnSpc>
                <a:spcPct val="170000"/>
              </a:lnSpc>
            </a:pPr>
            <a:r>
              <a:rPr lang="nl-NL" sz="2400" b="1" dirty="0"/>
              <a:t>Keizer kan zijn burgers niet meer beschermen</a:t>
            </a:r>
          </a:p>
          <a:p>
            <a:pPr>
              <a:lnSpc>
                <a:spcPct val="170000"/>
              </a:lnSpc>
            </a:pPr>
            <a:r>
              <a:rPr lang="nl-NL" sz="2400" b="1" dirty="0"/>
              <a:t>Macht van de keizer neemt af </a:t>
            </a:r>
          </a:p>
          <a:p>
            <a:pPr>
              <a:lnSpc>
                <a:spcPct val="170000"/>
              </a:lnSpc>
            </a:pPr>
            <a:r>
              <a:rPr lang="nl-NL" sz="2400" b="1" dirty="0" smtClean="0"/>
              <a:t>Macht van de leenmannen neem toe</a:t>
            </a:r>
          </a:p>
          <a:p>
            <a:pPr>
              <a:lnSpc>
                <a:spcPct val="170000"/>
              </a:lnSpc>
            </a:pPr>
            <a:r>
              <a:rPr lang="nl-NL" sz="2400" b="1" dirty="0" smtClean="0"/>
              <a:t>1 </a:t>
            </a:r>
            <a:r>
              <a:rPr lang="nl-NL" sz="2400" b="1" dirty="0"/>
              <a:t>leenman krijgt veel macht</a:t>
            </a:r>
          </a:p>
          <a:p>
            <a:pPr lvl="1">
              <a:lnSpc>
                <a:spcPct val="170000"/>
              </a:lnSpc>
            </a:pPr>
            <a:r>
              <a:rPr lang="nl-NL" sz="2400" b="1" dirty="0" smtClean="0"/>
              <a:t>Hugo </a:t>
            </a:r>
            <a:r>
              <a:rPr lang="nl-NL" sz="2400" b="1" dirty="0" err="1" smtClean="0"/>
              <a:t>Capet</a:t>
            </a:r>
            <a:endParaRPr lang="nl-NL" sz="2400" b="1" dirty="0" smtClean="0"/>
          </a:p>
          <a:p>
            <a:pPr lvl="1">
              <a:lnSpc>
                <a:spcPct val="170000"/>
              </a:lnSpc>
            </a:pPr>
            <a:r>
              <a:rPr lang="nl-NL" sz="2400" b="1" dirty="0" smtClean="0"/>
              <a:t>Wordt </a:t>
            </a:r>
            <a:r>
              <a:rPr lang="nl-NL" sz="2400" b="1" dirty="0"/>
              <a:t>koning van </a:t>
            </a:r>
            <a:r>
              <a:rPr lang="nl-NL" sz="2400" b="1" dirty="0" smtClean="0"/>
              <a:t>Frankrijk (987)</a:t>
            </a:r>
            <a:endParaRPr lang="nl-NL" sz="2400" b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146" y="2784737"/>
            <a:ext cx="1124833" cy="1686658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21" y="744953"/>
            <a:ext cx="774993" cy="809788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618" y="3338080"/>
            <a:ext cx="774993" cy="809788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128" y="1901270"/>
            <a:ext cx="774993" cy="809788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25" y="4657474"/>
            <a:ext cx="774993" cy="809788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53" y="2702737"/>
            <a:ext cx="774993" cy="809788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042" y="4802872"/>
            <a:ext cx="774993" cy="809788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557" y="1794255"/>
            <a:ext cx="688737" cy="80978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597" y="3945193"/>
            <a:ext cx="969015" cy="1194180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9" y="3164596"/>
            <a:ext cx="969015" cy="1194180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72" y="2359283"/>
            <a:ext cx="969015" cy="1194180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870" y="1785020"/>
            <a:ext cx="774993" cy="80978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38" y="3785616"/>
            <a:ext cx="3936928" cy="261359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1" y="2871216"/>
            <a:ext cx="5562882" cy="38606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940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6596">
        <p:random/>
      </p:transition>
    </mc:Choice>
    <mc:Fallback xmlns="">
      <p:transition spd="slow" advTm="14659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2.5E-6 2.59259E-6 C 0.00234 -0.00093 0.00456 -0.00162 0.00677 -0.00255 C 0.00755 -0.00301 0.0082 -0.0037 0.00898 -0.00394 C 0.0125 -0.00463 0.01601 -0.00486 0.01953 -0.00532 C 0.03177 -0.01065 0.0237 -0.00764 0.05182 -0.00532 C 0.05286 -0.00509 0.05377 -0.0044 0.05482 -0.00394 C 0.05898 -0.00255 0.06185 -0.00255 0.06601 -0.00139 C 0.06732 -0.00093 0.06862 -0.00046 0.06979 2.59259E-6 C 0.07057 0.00046 0.07122 0.00116 0.072 0.00139 C 0.07799 0.00208 0.08398 0.00231 0.0901 0.00278 L 0.11185 2.59259E-6 C 0.11458 -0.00023 0.11732 -0.00069 0.12005 -0.00139 C 0.12252 -0.00185 0.125 -0.00301 0.1276 -0.00394 L 0.18828 -0.00139 C 0.19062 -0.00116 0.19284 0.00046 0.19505 0.00139 C 0.19713 0.00208 0.20104 0.00301 0.20325 0.00394 C 0.20482 0.00486 0.20625 0.00625 0.20781 0.00671 C 0.21237 0.00833 0.22682 0.00926 0.22877 0.00949 L 0.26484 0.0081 C 0.26614 0.00787 0.26914 0.00463 0.27005 0.00394 C 0.27096 0.00347 0.27213 0.00347 0.27305 0.00278 C 0.27513 0.00116 0.27708 -0.00093 0.27904 -0.00255 C 0.28008 -0.00347 0.28112 -0.00417 0.28203 -0.00532 L 0.28802 -0.01319 C 0.28906 -0.01458 0.29023 -0.01574 0.29101 -0.01736 C 0.2918 -0.01852 0.29245 -0.02014 0.29336 -0.0213 C 0.29414 -0.02245 0.29739 -0.02685 0.29857 -0.02801 C 0.29948 -0.02894 0.30052 -0.02963 0.30156 -0.03056 C 0.3026 -0.03287 0.30325 -0.03565 0.30456 -0.03727 C 0.3056 -0.03866 0.30703 -0.03889 0.30833 -0.04005 C 0.30937 -0.04074 0.31042 -0.04144 0.31133 -0.04259 C 0.31224 -0.04375 0.31263 -0.04583 0.31354 -0.04653 C 0.3293 -0.06065 0.31667 -0.04792 0.32487 -0.05324 C 0.33177 -0.05787 0.32318 -0.05463 0.33229 -0.05718 C 0.33307 -0.0581 0.33372 -0.05926 0.3345 -0.05995 C 0.33685 -0.06227 0.34023 -0.06505 0.34284 -0.06667 C 0.34375 -0.06713 0.34479 -0.06759 0.34583 -0.06806 C 0.34635 -0.06921 0.34674 -0.07083 0.34726 -0.07199 C 0.35234 -0.08079 0.347 -0.06806 0.35104 -0.0787 C 0.35247 -0.08843 0.35091 -0.07963 0.35325 -0.08935 C 0.35364 -0.09051 0.35377 -0.09213 0.35404 -0.09329 C 0.35443 -0.09468 0.35521 -0.09583 0.3556 -0.09722 C 0.35742 -0.10463 0.35677 -0.10486 0.35781 -0.11204 C 0.35846 -0.1169 0.35872 -0.11597 0.36002 -0.1213 C 0.36107 -0.12546 0.36107 -0.12847 0.36159 -0.13333 C 0.36068 -0.16065 0.36497 -0.1537 0.35703 -0.15718 C 0.35625 -0.15764 0.3556 -0.1581 0.35482 -0.15856 C 0.3543 -0.15718 0.35338 -0.15625 0.35325 -0.15463 C 0.35312 -0.14884 0.35338 -0.14282 0.35404 -0.13727 C 0.3543 -0.13519 0.35547 -0.13356 0.35638 -0.13194 C 0.35781 -0.12894 0.3612 -0.12338 0.36302 -0.12269 L 0.36601 -0.1213 C 0.37252 -0.12199 0.3776 -0.11736 0.38112 -0.12662 C 0.38203 -0.12917 0.38255 -0.13194 0.38333 -0.13472 C 0.38476 -0.13935 0.38594 -0.1419 0.38711 -0.14653 C 0.38763 -0.14931 0.38854 -0.15463 0.38854 -0.15463 C 0.38828 -0.16574 0.38815 -0.17685 0.38776 -0.18796 C 0.38776 -0.19144 0.38737 -0.19514 0.38711 -0.19861 C 0.38685 -0.20046 0.38698 -0.20255 0.38633 -0.20394 C 0.38581 -0.20509 0.38489 -0.20509 0.38411 -0.20532 C 0.38229 -0.20602 0.3806 -0.20625 0.37877 -0.20671 C 0.37682 -0.20903 0.37591 -0.21019 0.37357 -0.21204 C 0.37213 -0.21296 0.36901 -0.21458 0.36901 -0.21458 C 0.3681 -0.21412 0.3668 -0.21458 0.36601 -0.21319 C 0.3651 -0.21111 0.36458 -0.20532 0.36458 -0.20532 C 0.36484 -0.20162 0.36445 -0.19792 0.36536 -0.19468 C 0.36588 -0.19282 0.36732 -0.19306 0.36836 -0.1919 C 0.36914 -0.1912 0.36979 -0.19028 0.37057 -0.18935 C 0.3776 -0.19028 0.38476 -0.18912 0.39154 -0.1919 C 0.39362 -0.19282 0.39427 -0.19792 0.39609 -0.2 C 0.39687 -0.20093 0.39765 -0.20162 0.39831 -0.20255 C 0.39909 -0.20394 0.39987 -0.20532 0.40052 -0.20671 C 0.40078 -0.2088 0.40091 -0.21111 0.4013 -0.21319 C 0.40169 -0.21481 0.40247 -0.21597 0.40286 -0.21736 C 0.40312 -0.21852 0.40325 -0.22014 0.40351 -0.2213 C 0.40417 -0.22361 0.40521 -0.22569 0.40586 -0.22801 C 0.40963 -0.24282 0.40534 -0.23056 0.40885 -0.24005 C 0.40911 -0.24259 0.40963 -0.24537 0.40963 -0.24792 C 0.40963 -0.26088 0.40989 -0.27384 0.40885 -0.28657 C 0.40859 -0.28935 0.40534 -0.29977 0.40351 -0.30394 C 0.4026 -0.30625 0.40156 -0.30856 0.40052 -0.31065 C 0.39987 -0.31204 0.39922 -0.31366 0.39831 -0.31458 C 0.39765 -0.31551 0.39687 -0.31551 0.39609 -0.31597 C 0.39388 -0.31551 0.39127 -0.31644 0.38932 -0.31458 C 0.38776 -0.31319 0.38737 -0.30926 0.38633 -0.30671 L 0.38476 -0.30255 C 0.38502 -0.30093 0.38489 -0.29861 0.38555 -0.29722 C 0.38659 -0.29514 0.3901 -0.29398 0.39154 -0.29329 C 0.39531 -0.29375 0.39909 -0.29398 0.40286 -0.29468 C 0.40651 -0.29537 0.4082 -0.30231 0.41029 -0.30671 C 0.41107 -0.3081 0.41185 -0.30926 0.41263 -0.31065 C 0.41302 -0.31319 0.41341 -0.31597 0.41406 -0.31852 C 0.41549 -0.325 0.41601 -0.32593 0.41784 -0.33056 C 0.41758 -0.33773 0.41849 -0.34537 0.41706 -0.35185 C 0.41654 -0.35463 0.41406 -0.35394 0.41263 -0.35463 C 0.40742 -0.35694 0.41055 -0.35579 0.40286 -0.35718 C 0.39883 -0.35694 0.39479 -0.35718 0.39088 -0.35602 C 0.38854 -0.35532 0.3862 -0.34699 0.38555 -0.34537 L 0.38411 -0.3412 C 0.38359 -0.34005 0.38294 -0.33866 0.38255 -0.33727 C 0.38203 -0.33542 0.38164 -0.33356 0.38112 -0.33194 C 0.38021 -0.32917 0.37904 -0.32662 0.37812 -0.32384 C 0.3776 -0.32269 0.37682 -0.32153 0.37656 -0.31991 C 0.37539 -0.31343 0.37539 -0.31204 0.37357 -0.30671 C 0.37318 -0.30532 0.37252 -0.30394 0.37213 -0.30255 C 0.37096 -0.29907 0.37044 -0.29514 0.36901 -0.2919 C 0.36758 -0.28843 0.36549 -0.28542 0.36458 -0.28125 C 0.36263 -0.27245 0.36393 -0.27662 0.36081 -0.26921 C 0.36055 -0.26806 0.36042 -0.26644 0.36002 -0.26528 C 0.3569 -0.25532 0.35768 -0.26458 0.35482 -0.24931 C 0.35456 -0.24792 0.35443 -0.24653 0.35404 -0.24537 C 0.35325 -0.24259 0.35208 -0.24005 0.35104 -0.23727 L 0.34961 -0.23333 C 0.34909 -0.23194 0.34844 -0.23079 0.34805 -0.2294 C 0.34726 -0.22662 0.34622 -0.22245 0.34505 -0.21991 C 0.34362 -0.21713 0.34206 -0.21458 0.34062 -0.21204 C 0.33984 -0.21065 0.3388 -0.20972 0.33828 -0.20787 C 0.33776 -0.20625 0.33763 -0.20394 0.33685 -0.20255 C 0.3362 -0.20162 0.33529 -0.20185 0.3345 -0.20139 C 0.33372 -0.20046 0.33307 -0.19931 0.33229 -0.19861 C 0.33138 -0.19769 0.33034 -0.19699 0.3293 -0.19606 C 0.32695 -0.19352 0.32643 -0.19213 0.32409 -0.18935 C 0.31849 -0.18264 0.31627 -0.18079 0.31133 -0.17454 C 0.31029 -0.17338 0.30937 -0.17176 0.30833 -0.1706 C 0.30586 -0.16782 0.30325 -0.16551 0.30078 -0.16273 C 0.3 -0.16181 0.29935 -0.16065 0.29857 -0.15995 C 0.29765 -0.15903 0.29648 -0.15833 0.29557 -0.15718 C 0.29466 -0.15625 0.29414 -0.1544 0.29336 -0.15324 C 0.29271 -0.15255 0.2918 -0.15255 0.29101 -0.15185 C 0.29023 -0.15116 0.28958 -0.15 0.2888 -0.14931 C 0.28815 -0.14861 0.28724 -0.14861 0.28659 -0.14792 C 0.28021 -0.14306 0.28698 -0.14792 0.2806 -0.1412 C 0.27982 -0.14051 0.27904 -0.14051 0.27825 -0.14005 C 0.27734 -0.13866 0.2763 -0.1375 0.27526 -0.13588 C 0.27448 -0.13472 0.27396 -0.1331 0.27305 -0.13194 C 0.27213 -0.13079 0.27109 -0.13032 0.27005 -0.1294 C 0.26927 -0.12847 0.26862 -0.12731 0.26784 -0.12662 C 0.2668 -0.12569 0.26575 -0.125 0.26484 -0.12384 C 0.26354 -0.12269 0.26237 -0.12083 0.26107 -0.11991 C 0.25989 -0.11921 0.25859 -0.11921 0.25729 -0.11852 C 0.25052 -0.11528 0.25495 -0.1169 0.24831 -0.11204 C 0.24687 -0.11088 0.24531 -0.11042 0.24375 -0.10926 C 0.2418 -0.10764 0.23984 -0.10579 0.23776 -0.10394 C 0.23685 -0.10301 0.23568 -0.10231 0.23476 -0.10139 C 0.23411 -0.10046 0.23333 -0.09931 0.23255 -0.09861 C 0.23164 -0.09792 0.23047 -0.09792 0.22956 -0.09722 C 0.22174 -0.09213 0.23125 -0.09676 0.22357 -0.09329 C 0.22279 -0.09236 0.22213 -0.09144 0.22135 -0.09051 C 0.22018 -0.08958 0.21706 -0.08843 0.21601 -0.08796 C 0.20963 -0.08032 0.21771 -0.08958 0.21159 -0.08403 C 0.21081 -0.08333 0.21015 -0.08148 0.20924 -0.08125 C 0.20104 -0.08009 0.19284 -0.08032 0.1845 -0.07986 C 0.18281 -0.0794 0.18099 -0.07917 0.1793 -0.0787 C 0.17526 -0.07731 0.17135 -0.07569 0.16732 -0.07454 C 0.1612 -0.07292 0.15638 -0.07338 0.15 -0.0706 C 0.14805 -0.06968 0.14609 -0.06852 0.14401 -0.06806 C 0.1401 -0.06713 0.13607 -0.06713 0.13203 -0.06667 C 0.12956 -0.06551 0.12721 -0.06435 0.12461 -0.06389 C 0.11953 -0.06319 0.11458 -0.06319 0.1095 -0.06273 C 0.10625 -0.06227 0.10299 -0.06181 0.09974 -0.06134 C 0.09453 -0.05903 0.09831 -0.06042 0.09075 -0.05856 C 0.08906 -0.0581 0.08737 -0.05764 0.08555 -0.05718 C 0.07357 -0.05532 0.06745 -0.05463 0.05625 -0.05324 C 0.04687 -0.04907 0.06172 -0.05556 0.04883 -0.05069 C 0.04674 -0.04977 0.04479 -0.04884 0.04284 -0.04792 C 0.0418 -0.04745 0.04075 -0.04722 0.03984 -0.04653 C 0.03828 -0.04583 0.03659 -0.0456 0.03529 -0.04398 C 0.03164 -0.03958 0.03372 -0.04144 0.02773 -0.03866 C 0.02682 -0.03819 0.02578 -0.0375 0.02474 -0.03727 C 0.01979 -0.03611 0.01471 -0.03634 0.00976 -0.03472 C 0.00677 -0.03356 0.00377 -0.03241 0.00078 -0.03194 C -0.00065 -0.03171 -0.00221 -0.03194 -0.00365 -0.03194 L -0.00365 -0.03194 L -0.00365 -0.03194 " pathEditMode="relative" ptsTypes="AAAAAAAAAAAAAAAAAAAAAAAAAAAAAAAAAAAAAAAAAAAAAAAAAAAAAAAAAAAAAAAAAAAAAAAAAAAAAAAAAAAAAAAAAAAAAAAAAAAAAAAAAAAAAAAAAAAAAAAAAAAAAAAAAAAAAAAAAAAAAAAAAAAAAAAAAAAAAAAAAAAAAAAAAAAAA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0.03581 0.1916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84" y="93393"/>
            <a:ext cx="3273870" cy="3172017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0029" y="82171"/>
            <a:ext cx="5887851" cy="1325563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Ridders</a:t>
            </a:r>
            <a:endParaRPr lang="nl-N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4294967295"/>
          </p:nvPr>
        </p:nvSpPr>
        <p:spPr>
          <a:xfrm>
            <a:off x="98549" y="1170433"/>
            <a:ext cx="7036714" cy="4919472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nl-NL" sz="2400" b="1" dirty="0" smtClean="0"/>
              <a:t>Vechtende ruiters</a:t>
            </a:r>
            <a:endParaRPr lang="nl-NL" sz="2400" b="1" dirty="0"/>
          </a:p>
          <a:p>
            <a:pPr>
              <a:lnSpc>
                <a:spcPct val="170000"/>
              </a:lnSpc>
            </a:pPr>
            <a:r>
              <a:rPr lang="nl-NL" sz="2400" b="1" dirty="0" smtClean="0"/>
              <a:t>Betaald door heren </a:t>
            </a:r>
            <a:r>
              <a:rPr lang="nl-NL" sz="2400" b="1" dirty="0" smtClean="0">
                <a:sym typeface="Wingdings" panose="05000000000000000000" pitchFamily="2" charset="2"/>
              </a:rPr>
              <a:t> p</a:t>
            </a:r>
            <a:r>
              <a:rPr lang="nl-NL" sz="2400" b="1" dirty="0" smtClean="0"/>
              <a:t>rivéleger </a:t>
            </a:r>
          </a:p>
          <a:p>
            <a:pPr>
              <a:lnSpc>
                <a:spcPct val="170000"/>
              </a:lnSpc>
            </a:pPr>
            <a:r>
              <a:rPr lang="nl-NL" sz="2400" b="1" dirty="0" smtClean="0"/>
              <a:t>Maliënkolder, zwaard en schild</a:t>
            </a:r>
          </a:p>
          <a:p>
            <a:pPr>
              <a:lnSpc>
                <a:spcPct val="170000"/>
              </a:lnSpc>
            </a:pPr>
            <a:r>
              <a:rPr lang="nl-NL" sz="2400" b="1" dirty="0" smtClean="0"/>
              <a:t>Paard en stijgbeugel</a:t>
            </a:r>
          </a:p>
          <a:p>
            <a:pPr>
              <a:lnSpc>
                <a:spcPct val="170000"/>
              </a:lnSpc>
            </a:pPr>
            <a:r>
              <a:rPr lang="nl-NL" sz="2400" b="1" dirty="0" smtClean="0"/>
              <a:t>Oefenen op toernooien</a:t>
            </a:r>
            <a:endParaRPr lang="nl-NL" sz="2400" b="1" dirty="0"/>
          </a:p>
        </p:txBody>
      </p:sp>
      <p:pic>
        <p:nvPicPr>
          <p:cNvPr id="25" name="Afbeelding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328" y="3386433"/>
            <a:ext cx="3984582" cy="3471567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201" y="3627998"/>
            <a:ext cx="3984582" cy="2988436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24" y="3657402"/>
            <a:ext cx="4420486" cy="2944112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666" y="93393"/>
            <a:ext cx="5138953" cy="3377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47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6596">
        <p:random/>
      </p:transition>
    </mc:Choice>
    <mc:Fallback xmlns="">
      <p:transition spd="slow" advTm="14659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" y="2798509"/>
            <a:ext cx="5751345" cy="387026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99" y="1373397"/>
            <a:ext cx="5623900" cy="387026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78" y="3886200"/>
            <a:ext cx="4492916" cy="288946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184" y="158091"/>
            <a:ext cx="5166883" cy="361681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5" y="2755716"/>
            <a:ext cx="5166883" cy="3430115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61" y="150785"/>
            <a:ext cx="10515600" cy="764935"/>
          </a:xfrm>
        </p:spPr>
        <p:txBody>
          <a:bodyPr>
            <a:normAutofit/>
          </a:bodyPr>
          <a:lstStyle/>
          <a:p>
            <a:r>
              <a:rPr lang="nl-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Einde van het Romeinse Rijk</a:t>
            </a:r>
            <a:endParaRPr lang="nl-N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7761" y="1200015"/>
            <a:ext cx="61812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Invallen van barbaren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Rome wordt geplunderd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Splitsing van het Romeinse Rijk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FF0000"/>
                </a:solidFill>
              </a:rPr>
              <a:t>West-Romeinse Rijk</a:t>
            </a:r>
            <a:r>
              <a:rPr lang="nl-NL" sz="2400" b="1" dirty="0" smtClean="0"/>
              <a:t>: Rome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FF0000"/>
                </a:solidFill>
              </a:rPr>
              <a:t>Oost-Romeinse Rijk</a:t>
            </a:r>
            <a:r>
              <a:rPr lang="nl-NL" sz="2400" b="1" dirty="0" smtClean="0"/>
              <a:t>: Constantinopel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FF0000"/>
                </a:solidFill>
              </a:rPr>
              <a:t>Volksverhuizingen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Val van Rome: 476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Romeinse keizer afgezet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Germaanse leider wordt koning van Italië</a:t>
            </a:r>
            <a:endParaRPr lang="nl-NL" sz="2400" b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54" y="1105888"/>
            <a:ext cx="5972702" cy="387026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996" y="119751"/>
            <a:ext cx="4833404" cy="322226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27" y="782128"/>
            <a:ext cx="4980263" cy="3430115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32" y="3428482"/>
            <a:ext cx="3187730" cy="335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4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" y="3553737"/>
            <a:ext cx="4587242" cy="324806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59" y="863376"/>
            <a:ext cx="5972702" cy="387026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443" y="1228710"/>
            <a:ext cx="6379609" cy="478470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68" y="3362378"/>
            <a:ext cx="5358216" cy="344595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375" y="28706"/>
            <a:ext cx="4490509" cy="3269091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114667"/>
            <a:ext cx="10515600" cy="764935"/>
          </a:xfrm>
        </p:spPr>
        <p:txBody>
          <a:bodyPr>
            <a:normAutofit/>
          </a:bodyPr>
          <a:lstStyle/>
          <a:p>
            <a:r>
              <a:rPr lang="nl-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West-Europa raakt in verval</a:t>
            </a:r>
            <a:endParaRPr lang="nl-N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02032" y="769373"/>
            <a:ext cx="62902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Wegen verdwijnen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Steden verdwijnen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Handel verdwijnt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Geld verdwijnt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Ruilhandel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Keizer verdwijnt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Boeren worden niet meer beschermd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Boeren </a:t>
            </a:r>
            <a:r>
              <a:rPr lang="nl-NL" sz="2400" b="1" dirty="0"/>
              <a:t>zoeken </a:t>
            </a:r>
            <a:r>
              <a:rPr lang="nl-NL" sz="2400" b="1" dirty="0" smtClean="0"/>
              <a:t>bescherming in een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burcht</a:t>
            </a:r>
            <a:endParaRPr lang="nl-NL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Lokale </a:t>
            </a:r>
            <a:r>
              <a:rPr lang="nl-NL" sz="2400" b="1" dirty="0"/>
              <a:t>heren grijpen de macht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Kleine ministaatjes</a:t>
            </a:r>
          </a:p>
        </p:txBody>
      </p:sp>
    </p:spTree>
    <p:extLst>
      <p:ext uri="{BB962C8B-B14F-4D97-AF65-F5344CB8AC3E}">
        <p14:creationId xmlns:p14="http://schemas.microsoft.com/office/powerpoint/2010/main" val="246333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26" y="5381651"/>
            <a:ext cx="1440000" cy="1440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1207009"/>
            <a:ext cx="5324337" cy="49651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4132" y="158091"/>
            <a:ext cx="10515600" cy="764935"/>
          </a:xfrm>
        </p:spPr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Middeleeuwen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02033" y="769373"/>
            <a:ext cx="58604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Geen handel, geen sterke staat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Mensen zijn op zichzelf aangewezen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Voedsel zelf verbouwen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Producten zelf maken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FF0000"/>
                </a:solidFill>
              </a:rPr>
              <a:t>Middeleeuwen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Vroege middeleeuwen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Tijd van monniken en ridders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500 – 1000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Late middeleeuwen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Tijd van steden en staten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1000 – 1500 </a:t>
            </a:r>
            <a:endParaRPr lang="nl-NL" sz="2400" b="1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26" y="3807621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4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99" y="3513054"/>
            <a:ext cx="2142323" cy="321235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632" y="1497732"/>
            <a:ext cx="6171728" cy="493964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408" y="3122616"/>
            <a:ext cx="6524661" cy="367918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95" y="3021559"/>
            <a:ext cx="3780241" cy="3780241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4132" y="158091"/>
            <a:ext cx="10515600" cy="764935"/>
          </a:xfrm>
        </p:spPr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Franken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92304" y="769373"/>
            <a:ext cx="651022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Sommige beschermheren krijgen meer macht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Kleine koninkrijkjes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Clovis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Koning van de </a:t>
            </a:r>
            <a:r>
              <a:rPr lang="nl-NL" sz="2400" b="1" dirty="0" smtClean="0">
                <a:solidFill>
                  <a:srgbClr val="FF0000"/>
                </a:solidFill>
              </a:rPr>
              <a:t>Franken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Christen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Karel Martel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Karel de Grote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Vele veroveringen in Europa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Keizer: 800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Symbolisch: opvolger Romeinse keizer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Groot christelijk rijk in West-Europa</a:t>
            </a:r>
            <a:endParaRPr lang="nl-NL" sz="2400" b="1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656" y="44304"/>
            <a:ext cx="3410926" cy="302719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848" y="1584554"/>
            <a:ext cx="5789169" cy="4276749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7376226" y="3611880"/>
            <a:ext cx="3913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Frankische koninkrijk </a:t>
            </a:r>
            <a:endParaRPr lang="nl-NL" sz="2400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081" y="3310253"/>
            <a:ext cx="4233669" cy="341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4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19" y="94886"/>
            <a:ext cx="7116792" cy="665357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25" y="1168079"/>
            <a:ext cx="3727873" cy="330848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0280" y="918497"/>
            <a:ext cx="547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Karel bestuurde vanuit een palts (paleis)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Aken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Nijmegen</a:t>
            </a:r>
          </a:p>
          <a:p>
            <a:pPr>
              <a:lnSpc>
                <a:spcPct val="150000"/>
              </a:lnSpc>
            </a:pPr>
            <a:endParaRPr lang="nl-NL" sz="2400" b="1" dirty="0" smtClean="0"/>
          </a:p>
          <a:p>
            <a:pPr>
              <a:lnSpc>
                <a:spcPct val="150000"/>
              </a:lnSpc>
            </a:pPr>
            <a:r>
              <a:rPr lang="nl-NL" sz="2400" b="1" dirty="0" smtClean="0"/>
              <a:t>Rondreizen tussen deze paleizen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Kost veel tijd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Moeilijk om te besturen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Wie bestuurt er als Karel onderweg is?</a:t>
            </a:r>
            <a:endParaRPr lang="nl-NL" sz="2400" b="1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90" y="4127966"/>
            <a:ext cx="3983297" cy="256922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568" y="2268977"/>
            <a:ext cx="937260" cy="499872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16" y="4127966"/>
            <a:ext cx="937260" cy="499872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84" y="4942940"/>
            <a:ext cx="937260" cy="499872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16" y="5536433"/>
            <a:ext cx="937260" cy="499872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329" y="2268977"/>
            <a:ext cx="937260" cy="499872"/>
          </a:xfrm>
          <a:prstGeom prst="rect">
            <a:avLst/>
          </a:prstGeom>
        </p:spPr>
      </p:pic>
      <p:sp>
        <p:nvSpPr>
          <p:cNvPr id="17" name="Titel 2"/>
          <p:cNvSpPr txBox="1">
            <a:spLocks/>
          </p:cNvSpPr>
          <p:nvPr/>
        </p:nvSpPr>
        <p:spPr>
          <a:xfrm>
            <a:off x="10029" y="82172"/>
            <a:ext cx="6589300" cy="88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Het rijk van Karel de Grote</a:t>
            </a:r>
            <a:endParaRPr lang="nl-N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7" y="1438282"/>
            <a:ext cx="4872672" cy="25692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24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1256">
        <p:random/>
      </p:transition>
    </mc:Choice>
    <mc:Fallback xmlns="">
      <p:transition spd="slow" advTm="15125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52669 -0.1104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28" y="-553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48502 -0.6187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45" y="-3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125E-6 5.92593E-6 L 3.125E-6 5.92593E-6 C -0.00456 -0.00069 -0.00898 -0.00092 -0.01341 -0.00254 C -0.01979 -0.00508 -0.0095 -0.00323 -0.02096 -0.00532 C -0.04349 -0.00902 -0.02227 -0.00462 -0.0375 -0.00786 C -0.03841 -0.00879 -0.03945 -0.00995 -0.04049 -0.01064 C -0.04232 -0.0118 -0.04388 -0.01157 -0.0457 -0.01319 C -0.04648 -0.01388 -0.04714 -0.01527 -0.04792 -0.01596 C -0.04909 -0.01712 -0.05208 -0.01805 -0.05325 -0.01851 C -0.05391 -0.01897 -0.05469 -0.01944 -0.05547 -0.0199 C -0.05924 -0.01944 -0.06302 -0.01967 -0.06667 -0.01851 C -0.06823 -0.01828 -0.07122 -0.01596 -0.07122 -0.01596 C -0.072 -0.01458 -0.07279 -0.01342 -0.07344 -0.01203 C -0.07422 -0.01018 -0.07487 -0.00809 -0.07565 -0.0067 C -0.0763 -0.00555 -0.07721 -0.00485 -0.07799 -0.00393 C -0.07917 -0.00045 -0.08034 0.00325 -0.08164 0.00672 C -0.08242 0.00857 -0.0832 0.01019 -0.08398 0.01205 C -0.08503 0.01459 -0.08594 0.01737 -0.08698 0.02015 C -0.08763 0.02177 -0.08854 0.02339 -0.08919 0.02547 C -0.09648 0.04885 -0.09115 0.0382 -0.0974 0.04931 C -0.09792 0.05163 -0.09831 0.05394 -0.09896 0.05603 C -0.09987 0.05927 -0.10117 0.06205 -0.10195 0.06529 C -0.10234 0.06714 -0.10234 0.06899 -0.10273 0.07061 C -0.10312 0.07246 -0.10378 0.07431 -0.10417 0.07593 C -0.10456 0.07732 -0.10443 0.07894 -0.10495 0.0801 C -0.10547 0.08126 -0.10651 0.08172 -0.10716 0.08265 C -0.11081 0.08797 -0.1082 0.08496 -0.11094 0.09075 C -0.11159 0.09214 -0.1125 0.0933 -0.11315 0.09468 C -0.11432 0.09723 -0.11497 0.10047 -0.11615 0.10279 C -0.11693 0.10394 -0.11784 0.1051 -0.11849 0.10672 C -0.12318 0.11783 -0.11914 0.10927 -0.12148 0.11737 C -0.12187 0.11876 -0.1224 0.11992 -0.12292 0.1213 C -0.12318 0.12316 -0.12331 0.12501 -0.1237 0.12663 C -0.12409 0.12825 -0.12474 0.12941 -0.12513 0.1308 C -0.1276 0.13728 -0.12721 0.13635 -0.12891 0.1426 C -0.13086 0.1595 -0.12825 0.14144 -0.13125 0.15325 C -0.13164 0.1551 -0.13164 0.15695 -0.1319 0.15857 C -0.13437 0.17015 -0.13268 0.1588 -0.13424 0.16806 C -0.1345 0.16968 -0.1345 0.17177 -0.1349 0.17339 C -0.13529 0.17478 -0.13607 0.17593 -0.13646 0.17732 C -0.13711 0.17987 -0.1375 0.18265 -0.13789 0.18542 C -0.13815 0.18658 -0.13854 0.18797 -0.13867 0.18936 C -0.13906 0.19214 -0.13958 0.19607 -0.14023 0.19862 C -0.14062 0.20047 -0.14128 0.20209 -0.14167 0.20394 C -0.14206 0.2058 -0.14219 0.20765 -0.14245 0.20927 C -0.14284 0.21205 -0.14349 0.21459 -0.14388 0.21737 C -0.14414 0.21876 -0.14453 0.21992 -0.14466 0.2213 C -0.14492 0.22316 -0.14531 0.22478 -0.14544 0.22663 C -0.14687 0.24167 -0.14531 0.23265 -0.14687 0.24144 C -0.14674 0.26575 -0.14687 0.29029 -0.14622 0.31459 C -0.14609 0.31714 -0.14518 0.31899 -0.14466 0.3213 C -0.14193 0.33473 -0.14648 0.31505 -0.14245 0.32941 C -0.14206 0.33056 -0.14206 0.33195 -0.14167 0.33334 C -0.14128 0.33519 -0.14062 0.33681 -0.14023 0.33867 C -0.13815 0.34723 -0.14141 0.33728 -0.13724 0.34931 C -0.13607 0.35232 -0.13398 0.3588 -0.1319 0.36135 C -0.13125 0.36205 -0.13034 0.36205 -0.12969 0.36274 C -0.12891 0.36343 -0.12825 0.36436 -0.12747 0.36529 C -0.12344 0.37593 -0.12865 0.3632 -0.1237 0.372 C -0.12305 0.37316 -0.12279 0.37478 -0.12214 0.37593 C -0.12083 0.37848 -0.11849 0.37964 -0.11693 0.38126 C -0.1168 0.38149 -0.1125 0.38751 -0.11172 0.38797 C -0.10977 0.38913 -0.10768 0.38982 -0.10573 0.39075 C -0.10469 0.39098 -0.10365 0.39144 -0.10273 0.39191 C -0.10195 0.39237 -0.10117 0.39306 -0.10039 0.3933 C -0.09896 0.39399 -0.0974 0.39399 -0.09596 0.39468 C -0.09388 0.39538 -0.09193 0.3963 -0.08997 0.39723 C -0.08893 0.39769 -0.08802 0.39839 -0.08698 0.39862 L -0.08164 0.40001 C -0.08099 0.40047 -0.08008 0.40047 -0.07943 0.4014 C -0.07773 0.40371 -0.07708 0.4088 -0.075 0.40927 C -0.07187 0.40996 -0.0668 0.41112 -0.06367 0.41205 C -0.0625 0.41228 -0.0612 0.41297 -0.0599 0.4132 C -0.05846 0.4139 -0.0569 0.41413 -0.05547 0.41459 C -0.05013 0.41667 -0.05677 0.41529 -0.05026 0.41737 C -0.04818 0.41783 -0.04622 0.4183 -0.04414 0.41853 C -0.04245 0.41968 -0.04089 0.42084 -0.03893 0.4213 C -0.03698 0.422 -0.0349 0.422 -0.03294 0.42269 C -0.03164 0.42292 -0.03047 0.42362 -0.02917 0.42385 C -0.02721 0.42455 -0.02513 0.42478 -0.02318 0.42524 C -0.02214 0.4257 -0.02122 0.42617 -0.02018 0.42663 C -0.01445 0.42871 -0.01719 0.42709 -0.01198 0.42941 C -0.00013 0.43404 -0.01081 0.43033 -0.00221 0.43334 C 0.00026 0.43612 0.00339 0.44005 0.00599 0.44121 L 0.00898 0.4426 C 0.01341 0.44769 0.00925 0.4433 0.01354 0.44654 C 0.02122 0.45255 0.01081 0.44584 0.02109 0.45186 L 0.02552 0.45464 C 0.0263 0.4551 0.02708 0.4551 0.02773 0.45603 C 0.03138 0.46019 0.02865 0.45765 0.03307 0.45996 C 0.03451 0.46066 0.0375 0.46274 0.0375 0.46274 C 0.0388 0.46228 0.04036 0.46297 0.04128 0.46135 C 0.0418 0.46019 0.03958 0.46089 0.03906 0.45996 C 0.03828 0.45857 0.03815 0.45626 0.0375 0.45464 C 0.03555 0.44885 0.03581 0.44978 0.03307 0.44654 C 0.03177 0.43959 0.0332 0.44538 0.03008 0.43867 C 0.02943 0.43751 0.02917 0.43589 0.02852 0.43473 C 0.02786 0.43311 0.02695 0.43195 0.0263 0.43056 C 0.02552 0.42894 0.02474 0.42709 0.02409 0.42524 C 0.02331 0.4213 0.02344 0.42084 0.02175 0.41737 C 0.01966 0.41274 0.01784 0.41205 0.01654 0.40533 C 0.01602 0.40255 0.01589 0.39955 0.0151 0.39723 C 0.01458 0.39607 0.01393 0.39468 0.01354 0.3933 C 0.01289 0.39075 0.0125 0.38797 0.01211 0.38519 C 0.01185 0.38404 0.01172 0.38242 0.01133 0.38126 C 0.01081 0.37987 0.01016 0.37871 0.00977 0.37732 C 0.00664 0.36621 0.01185 0.3808 0.00755 0.36922 C 0.00716 0.36367 0.00664 0.35394 0.00599 0.34792 C 0.00586 0.34607 0.00547 0.34445 0.00534 0.3426 C 0.00508 0.34052 0.00482 0.3382 0.00456 0.33589 C 0.00482 0.31691 0.00469 0.29769 0.00534 0.27871 C 0.00534 0.27593 0.00638 0.27339 0.00677 0.27061 C 0.00703 0.26899 0.00729 0.26714 0.00755 0.26529 C 0.00794 0.26274 0.00859 0.25996 0.00898 0.25742 L 0.00977 0.25325 C 0.01003 0.24931 0.01042 0.24538 0.01055 0.24144 C 0.01133 0.22478 0.01068 0.22408 0.01211 0.21205 C 0.01224 0.20996 0.01302 0.20487 0.01354 0.20279 C 0.01393 0.20093 0.01458 0.19908 0.0151 0.19723 C 0.01563 0.19468 0.01654 0.18936 0.01654 0.18936 C 0.01667 0.18774 0.0168 0.17617 0.0181 0.172 C 0.01862 0.17015 0.01953 0.16853 0.02031 0.16667 C 0.02096 0.1632 0.02135 0.16066 0.02253 0.15742 C 0.028 0.14283 0.02552 0.1514 0.02852 0.1426 C 0.0293 0.14052 0.03008 0.1382 0.03086 0.13612 C 0.03138 0.13427 0.03177 0.13242 0.03229 0.1308 C 0.0349 0.12292 0.03503 0.12385 0.0375 0.11737 C 0.03802 0.11598 0.03841 0.11459 0.03906 0.11343 C 0.04089 0.10973 0.04375 0.10718 0.04505 0.10279 C 0.04557 0.1007 0.04701 0.09515 0.04805 0.0933 C 0.0487 0.09214 0.04948 0.09167 0.05026 0.09075 C 0.05117 0.08843 0.05313 0.08311 0.05404 0.08126 C 0.05495 0.07987 0.05612 0.07894 0.05703 0.07732 C 0.05794 0.0757 0.05846 0.07362 0.05925 0.072 C 0.0599 0.07084 0.06081 0.07038 0.06159 0.06945 C 0.0681 0.06112 0.06146 0.06899 0.0668 0.06274 C 0.06745 0.05834 0.06758 0.0558 0.06901 0.05209 C 0.06966 0.05047 0.07057 0.04955 0.07135 0.04816 C 0.07214 0.0463 0.07279 0.04445 0.07357 0.0426 C 0.07409 0.04144 0.07435 0.03982 0.075 0.03867 C 0.07591 0.03705 0.07721 0.03635 0.078 0.03473 C 0.07865 0.03357 0.07891 0.03172 0.07956 0.0308 C 0.08086 0.02871 0.08281 0.02755 0.08398 0.02547 C 0.08659 0.02084 0.08607 0.0213 0.08932 0.01737 C 0.09076 0.01552 0.09219 0.01343 0.09375 0.01205 C 0.09479 0.01112 0.09583 0.01042 0.09675 0.00927 C 0.09753 0.00857 0.09818 0.00742 0.09909 0.00672 C 0.09974 0.00603 0.10052 0.00603 0.1013 0.00533 C 0.10208 0.00464 0.10273 0.00325 0.10352 0.00279 C 0.10443 0.00209 0.1056 0.00209 0.10651 0.0014 C 0.10755 0.0007 0.10859 -0.00045 0.10951 -0.00138 C 0.11185 -0.00346 0.11406 -0.00555 0.11628 -0.00786 C 0.11758 -0.00948 0.11875 -0.0118 0.12005 -0.01319 C 0.12096 -0.01434 0.12214 -0.01481 0.12305 -0.01596 C 0.12734 -0.02129 0.1263 -0.02175 0.12982 -0.02522 C 0.13346 -0.02893 0.13229 -0.02708 0.13659 -0.03055 C 0.13854 -0.03217 0.14036 -0.03471 0.14258 -0.03587 C 0.14323 -0.03633 0.14414 -0.03657 0.14479 -0.03726 C 0.15065 -0.04235 0.14362 -0.03795 0.14935 -0.0412 C 0.14857 -0.04166 0.14779 -0.04235 0.14701 -0.04258 C 0.14388 -0.04328 0.13802 -0.04282 0.13425 -0.04536 C 0.12904 -0.04883 0.13333 -0.04675 0.12904 -0.05069 C 0.12839 -0.05115 0.12747 -0.05138 0.12682 -0.05184 C 0.12604 -0.05277 0.12539 -0.05393 0.12448 -0.05462 C 0.12305 -0.05578 0.12148 -0.05647 0.12005 -0.05717 C 0.11497 -0.06041 0.12122 -0.05647 0.11406 -0.06133 C 0.11328 -0.0618 0.1125 -0.06203 0.11185 -0.06249 C 0.11094 -0.06342 0.11042 -0.06481 0.10951 -0.06527 C 0.1013 -0.07059 0.10612 -0.06596 0.10052 -0.0692 C 0.09974 -0.06967 0.09896 -0.0699 0.09831 -0.07059 C 0.09753 -0.07129 0.09688 -0.07245 0.09609 -0.07337 C 0.09271 -0.07638 0.09479 -0.07245 0.09154 -0.07731 C 0.09076 -0.07846 0.0901 -0.08008 0.08932 -0.08124 C 0.08711 -0.08448 0.08581 -0.08587 0.08333 -0.08795 C 0.08255 -0.08842 0.08177 -0.08888 0.08099 -0.08934 C 0.07982 -0.09351 0.07956 -0.09583 0.07734 -0.0986 C 0.07669 -0.0993 0.07578 -0.09953 0.075 -0.09999 C 0.07448 -0.10115 0.07422 -0.10277 0.07357 -0.10393 C 0.07292 -0.10508 0.07201 -0.10555 0.07135 -0.1067 C 0.0694 -0.10948 0.06784 -0.11272 0.06602 -0.11596 L 0.06602 -0.11596 C 0.0651 -0.11805 0.06406 -0.12036 0.06302 -0.12268 C 0.0625 -0.12383 0.06224 -0.12545 0.06159 -0.12661 C 0.06003 -0.12916 0.05885 -0.12939 0.05703 -0.13055 C 0.05169 -0.1449 0.06003 -0.12314 0.05326 -0.13865 C 0.05221 -0.1412 0.0513 -0.14397 0.05026 -0.14652 C 0.04974 -0.14791 0.04935 -0.1493 0.04883 -0.15069 C 0.04753 -0.15323 0.04635 -0.15601 0.04505 -0.15856 C 0.0444 -0.15995 0.04349 -0.1611 0.04284 -0.16249 C 0.0418 -0.16481 0.04089 -0.16712 0.03984 -0.1692 C 0.0349 -0.17916 0.0405 -0.16527 0.03451 -0.18124 L 0.03307 -0.18518 C 0.03281 -0.1986 0.03372 -0.21203 0.03229 -0.22522 C 0.03203 -0.22731 0.03021 -0.22268 0.0293 -0.22129 C 0.02852 -0.2199 0.02786 -0.21851 0.02708 -0.21735 C 0.02591 -0.21573 0.02096 -0.21041 0.01953 -0.20786 C 0.01862 -0.20624 0.0181 -0.20416 0.01732 -0.20254 C 0.01615 -0.20022 0.01484 -0.19814 0.01354 -0.19583 C 0.01185 -0.19305 0.0099 -0.19073 0.00833 -0.18795 C 0.00742 -0.18633 0.0069 -0.18425 0.00599 -0.18263 C 0.00443 -0.17939 0.0026 -0.17638 0.00078 -0.17314 C -0.00208 -0.16805 -0.00052 -0.17036 -0.00365 -0.16666 C -0.00573 -0.1611 -0.00677 -0.15717 -0.00977 -0.15323 C -0.01185 -0.15022 -0.01458 -0.1486 -0.01641 -0.14536 C -0.01719 -0.14397 -0.01784 -0.14235 -0.01875 -0.1412 C -0.01966 -0.14004 -0.02083 -0.13981 -0.02174 -0.13865 C -0.02435 -0.13518 -0.02357 -0.13471 -0.02539 -0.13055 C -0.03372 -0.11295 -0.02083 -0.14212 -0.03073 -0.12268 C -0.03242 -0.1192 -0.03346 -0.11504 -0.03516 -0.11203 C -0.03828 -0.10624 -0.03659 -0.10902 -0.04049 -0.10393 C -0.04219 -0.09444 -0.03971 -0.10601 -0.04349 -0.09583 C -0.04583 -0.08934 -0.04219 -0.0942 -0.0457 -0.08795 C -0.04635 -0.0868 -0.04727 -0.0861 -0.04792 -0.08518 C -0.04896 -0.08402 -0.04987 -0.0824 -0.05091 -0.08124 C -0.05195 -0.08032 -0.05299 -0.07962 -0.05391 -0.0787 C -0.05495 -0.07731 -0.05586 -0.07569 -0.0569 -0.07453 C -0.05794 -0.0736 -0.05898 -0.07291 -0.0599 -0.07198 C -0.06068 -0.07106 -0.06146 -0.07013 -0.06224 -0.0692 C -0.06276 -0.06805 -0.06302 -0.06643 -0.06367 -0.06527 C -0.06432 -0.06411 -0.06536 -0.06388 -0.06589 -0.06249 C -0.06719 -0.06018 -0.06797 -0.05717 -0.06901 -0.05462 L -0.072 -0.04652 L -0.07344 -0.04258 C -0.07396 -0.0412 -0.075 -0.04027 -0.075 -0.03865 L -0.075 -0.03587 L -0.075 -0.03587 " pathEditMode="relative" ptsTypes="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7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036" y="1081117"/>
            <a:ext cx="4579800" cy="5083578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312" y="1061766"/>
            <a:ext cx="5352755" cy="518622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34" y="3346432"/>
            <a:ext cx="4577317" cy="257474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579" y="131451"/>
            <a:ext cx="3944396" cy="2913922"/>
          </a:xfrm>
          <a:prstGeom prst="rect">
            <a:avLst/>
          </a:prstGeom>
        </p:spPr>
      </p:pic>
      <p:sp>
        <p:nvSpPr>
          <p:cNvPr id="3" name="PIJL-OMLAAG 2"/>
          <p:cNvSpPr/>
          <p:nvPr/>
        </p:nvSpPr>
        <p:spPr>
          <a:xfrm>
            <a:off x="8940665" y="1556626"/>
            <a:ext cx="707261" cy="235700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4132" y="158092"/>
            <a:ext cx="10515600" cy="615302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Leenstelsel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46822" y="657910"/>
            <a:ext cx="62993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Karel de Grote veroverde een groot rijk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Goed leger van trouwe soldaten nodig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Goede bestuurders nodig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Vóór wat, hóórt wat…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Beste soldaten </a:t>
            </a:r>
            <a:r>
              <a:rPr lang="nl-NL" sz="2400" b="1" dirty="0" smtClean="0">
                <a:sym typeface="Wingdings" panose="05000000000000000000" pitchFamily="2" charset="2"/>
              </a:rPr>
              <a:t> stuk grond met horigen</a:t>
            </a:r>
            <a:endParaRPr lang="nl-NL" sz="2400" b="1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Geld was waardeloos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Pacht en herendiensten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In ruil: trouw aan de koning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Vechten voor de koning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Besturen voor de koning</a:t>
            </a:r>
          </a:p>
        </p:txBody>
      </p:sp>
      <p:sp>
        <p:nvSpPr>
          <p:cNvPr id="2" name="Rechthoek 1"/>
          <p:cNvSpPr/>
          <p:nvPr/>
        </p:nvSpPr>
        <p:spPr>
          <a:xfrm>
            <a:off x="7293579" y="0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481</a:t>
            </a:r>
            <a:endParaRPr lang="nl-NL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7400659" y="3333746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813</a:t>
            </a:r>
            <a:endParaRPr lang="nl-NL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Ovaal 5"/>
          <p:cNvSpPr/>
          <p:nvPr/>
        </p:nvSpPr>
        <p:spPr>
          <a:xfrm>
            <a:off x="9006841" y="3980032"/>
            <a:ext cx="521207" cy="345080"/>
          </a:xfrm>
          <a:prstGeom prst="ellipse">
            <a:avLst/>
          </a:prstGeom>
          <a:solidFill>
            <a:srgbClr val="F24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504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7142">
        <p:random/>
      </p:transition>
    </mc:Choice>
    <mc:Fallback xmlns="">
      <p:transition spd="slow" advTm="11714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uiExpand="1" build="p"/>
      <p:bldP spid="2" grpId="0"/>
      <p:bldP spid="2" grpId="1"/>
      <p:bldP spid="16" grpId="0"/>
      <p:bldP spid="16" grpId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82" y="1102731"/>
            <a:ext cx="2998304" cy="4275003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4132" y="158091"/>
            <a:ext cx="10515600" cy="764935"/>
          </a:xfrm>
        </p:spPr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Leenstelsel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25" y="759634"/>
            <a:ext cx="4239748" cy="496519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PIJL-RECHTS 1"/>
          <p:cNvSpPr/>
          <p:nvPr/>
        </p:nvSpPr>
        <p:spPr>
          <a:xfrm>
            <a:off x="3892062" y="1416294"/>
            <a:ext cx="4243753" cy="1477108"/>
          </a:xfrm>
          <a:prstGeom prst="rightArrow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tx1"/>
                </a:solidFill>
              </a:rPr>
              <a:t>STUK GROND MET HORIGEN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3" name="PIJL-LINKS 2"/>
          <p:cNvSpPr/>
          <p:nvPr/>
        </p:nvSpPr>
        <p:spPr>
          <a:xfrm>
            <a:off x="3892062" y="3618034"/>
            <a:ext cx="4243753" cy="1476000"/>
          </a:xfrm>
          <a:prstGeom prst="leftArrow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</a:rPr>
              <a:t>TROUW AAN DE HEER</a:t>
            </a:r>
          </a:p>
          <a:p>
            <a:pPr algn="ctr"/>
            <a:r>
              <a:rPr lang="nl-NL" b="1" dirty="0" smtClean="0">
                <a:solidFill>
                  <a:schemeClr val="tx1"/>
                </a:solidFill>
              </a:rPr>
              <a:t>RAAD &amp; DAAD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5396022"/>
            <a:ext cx="3476625" cy="1409005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086" y="1824774"/>
            <a:ext cx="2998304" cy="2998304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38" y="1538835"/>
            <a:ext cx="2081296" cy="2998304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5377734"/>
            <a:ext cx="3476625" cy="1409005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654" y="5389816"/>
            <a:ext cx="3476625" cy="14090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283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9584">
        <p:random/>
      </p:transition>
    </mc:Choice>
    <mc:Fallback xmlns="">
      <p:transition spd="slow" advTm="9958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0.64166 0.003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8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-0.65053 0.003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2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64167 0.003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8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162" y="2240280"/>
            <a:ext cx="2200476" cy="3137454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4132" y="158091"/>
            <a:ext cx="10515600" cy="764935"/>
          </a:xfrm>
        </p:spPr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Leenstelsel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" y="1984248"/>
            <a:ext cx="2896770" cy="339242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759" y="942975"/>
            <a:ext cx="6372225" cy="497205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143" y="1230049"/>
            <a:ext cx="6372225" cy="4702702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159" y="1246372"/>
            <a:ext cx="6372225" cy="4670055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3582088" y="1124712"/>
            <a:ext cx="1977464" cy="213055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146303" y="5931348"/>
            <a:ext cx="7671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Leenman legt zijn handen in de handen van de heer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“contract” wordt officieel gemaakt met een kus</a:t>
            </a:r>
            <a:endParaRPr lang="nl-NL" sz="2400" b="1" dirty="0"/>
          </a:p>
        </p:txBody>
      </p:sp>
      <p:sp>
        <p:nvSpPr>
          <p:cNvPr id="10" name="Hart 9"/>
          <p:cNvSpPr/>
          <p:nvPr/>
        </p:nvSpPr>
        <p:spPr>
          <a:xfrm>
            <a:off x="4382076" y="1246372"/>
            <a:ext cx="301752" cy="356616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Hart 18"/>
          <p:cNvSpPr/>
          <p:nvPr/>
        </p:nvSpPr>
        <p:spPr>
          <a:xfrm>
            <a:off x="5157504" y="1225037"/>
            <a:ext cx="301752" cy="356616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Hart 19"/>
          <p:cNvSpPr/>
          <p:nvPr/>
        </p:nvSpPr>
        <p:spPr>
          <a:xfrm>
            <a:off x="5420868" y="1833372"/>
            <a:ext cx="301752" cy="356616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Hart 20"/>
          <p:cNvSpPr/>
          <p:nvPr/>
        </p:nvSpPr>
        <p:spPr>
          <a:xfrm>
            <a:off x="3680459" y="1754393"/>
            <a:ext cx="301752" cy="356616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Hart 21"/>
          <p:cNvSpPr/>
          <p:nvPr/>
        </p:nvSpPr>
        <p:spPr>
          <a:xfrm>
            <a:off x="3789943" y="1166801"/>
            <a:ext cx="301752" cy="356616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793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492">
        <p:random/>
      </p:transition>
    </mc:Choice>
    <mc:Fallback xmlns="">
      <p:transition spd="slow" advTm="3449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uiExpand="1" build="p"/>
      <p:bldP spid="10" grpId="0" animBg="1"/>
      <p:bldP spid="10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26.3|5.2|3.2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4|13.3|4.3|2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37.8|8.4|5.7|9.7|1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5.7|6.1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8.3|9.4|6.2|1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2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7.2|7.1|4.2|16.1|7|21.7|1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8|11.9|29.7|11.5|13.2|17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8|11.9|29.7|11.5|13.2|17.3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416</Words>
  <Application>Microsoft Office PowerPoint</Application>
  <PresentationFormat>Breedbeeld</PresentationFormat>
  <Paragraphs>126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Castellar</vt:lpstr>
      <vt:lpstr>Old English Text MT</vt:lpstr>
      <vt:lpstr>Wingdings</vt:lpstr>
      <vt:lpstr>Kantoorthema</vt:lpstr>
      <vt:lpstr>1_Kantoorthema</vt:lpstr>
      <vt:lpstr>De vroege middeleeuwen</vt:lpstr>
      <vt:lpstr>Einde van het Romeinse Rijk</vt:lpstr>
      <vt:lpstr>West-Europa raakt in verval</vt:lpstr>
      <vt:lpstr>Middeleeuwen</vt:lpstr>
      <vt:lpstr>Franken</vt:lpstr>
      <vt:lpstr>PowerPoint-presentatie</vt:lpstr>
      <vt:lpstr>Leenstelsel</vt:lpstr>
      <vt:lpstr>Leenstelsel</vt:lpstr>
      <vt:lpstr>Leenstelsel</vt:lpstr>
      <vt:lpstr>Leenstelsel</vt:lpstr>
      <vt:lpstr>Vazal: rechten en plichten</vt:lpstr>
      <vt:lpstr>Leenstelsel</vt:lpstr>
      <vt:lpstr>Einde Frankische Rijk</vt:lpstr>
      <vt:lpstr>Ridders</vt:lpstr>
    </vt:vector>
  </TitlesOfParts>
  <Company>SPVOZN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vroege middeleeuwen</dc:title>
  <dc:creator>SPVOZN</dc:creator>
  <cp:lastModifiedBy>Claudio Ruffin</cp:lastModifiedBy>
  <cp:revision>23</cp:revision>
  <dcterms:created xsi:type="dcterms:W3CDTF">2016-01-20T16:14:34Z</dcterms:created>
  <dcterms:modified xsi:type="dcterms:W3CDTF">2017-04-05T08:10:04Z</dcterms:modified>
</cp:coreProperties>
</file>